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394" r:id="rId2"/>
    <p:sldId id="395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99"/>
    <a:srgbClr val="FF7C80"/>
    <a:srgbClr val="FF5050"/>
    <a:srgbClr val="CCFF99"/>
    <a:srgbClr val="CCFF66"/>
    <a:srgbClr val="99FF66"/>
    <a:srgbClr val="CCFF33"/>
    <a:srgbClr val="CCFF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174" y="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2"/>
    </p:cViewPr>
  </p:sorterViewPr>
  <p:notesViewPr>
    <p:cSldViewPr>
      <p:cViewPr varScale="1">
        <p:scale>
          <a:sx n="80" d="100"/>
          <a:sy n="80" d="100"/>
        </p:scale>
        <p:origin x="4014" y="12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375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1"/>
            <a:ext cx="2950374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r>
              <a:rPr kumimoji="1" lang="ja-JP" altLang="en-US" dirty="0" smtClean="0"/>
              <a:t>内部版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CF0FFFD5-287E-4940-A66F-99031227C7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230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6B2FFD25-3095-4693-B51B-91D15CC4C5C3}" type="datetimeFigureOut">
              <a:rPr kumimoji="1" lang="ja-JP" altLang="en-US" smtClean="0"/>
              <a:t>2020/2/21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812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F9084D33-022B-494D-ABB0-85432B346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3262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084D33-022B-494D-ABB0-85432B34636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068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417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内部版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56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内部版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025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9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9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内部版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70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内部版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198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651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600"/>
            <a:ext cx="5829300" cy="216693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6520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内部版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04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8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8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内部版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28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内部版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7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内部版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02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356656" y="9181530"/>
            <a:ext cx="1600200" cy="527403"/>
          </a:xfr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581128" y="128464"/>
            <a:ext cx="2171700" cy="527403"/>
          </a:xfrm>
        </p:spPr>
        <p:txBody>
          <a:bodyPr/>
          <a:lstStyle/>
          <a:p>
            <a:r>
              <a:rPr lang="ja-JP" altLang="en-US" dirty="0" smtClean="0">
                <a:solidFill>
                  <a:prstClr val="black">
                    <a:tint val="75000"/>
                  </a:prstClr>
                </a:solidFill>
              </a:rPr>
              <a:t>内部版</a:t>
            </a:r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272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6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4" y="394416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6" y="2072927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内部版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375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内部版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270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8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531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531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内部版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531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1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633039" rtl="0" eaLnBrk="1" latinLnBrk="0" hangingPunct="1"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390" indent="-237390" algn="l" defTabSz="633039" rtl="0" eaLnBrk="1" latinLnBrk="0" hangingPunct="1">
        <a:spcBef>
          <a:spcPct val="20000"/>
        </a:spcBef>
        <a:buFont typeface="Arial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14344" indent="-197825" algn="l" defTabSz="633039" rtl="0" eaLnBrk="1" latinLnBrk="0" hangingPunct="1">
        <a:spcBef>
          <a:spcPct val="20000"/>
        </a:spcBef>
        <a:buFont typeface="Arial" pitchFamily="34" charset="0"/>
        <a:buChar char="–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0" hangingPunct="1">
        <a:spcBef>
          <a:spcPct val="20000"/>
        </a:spcBef>
        <a:buFont typeface="Arial" pitchFamily="34" charset="0"/>
        <a:buChar char="–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0" hangingPunct="1">
        <a:spcBef>
          <a:spcPct val="20000"/>
        </a:spcBef>
        <a:buFont typeface="Arial" pitchFamily="34" charset="0"/>
        <a:buChar char="»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spcBef>
          <a:spcPct val="20000"/>
        </a:spcBef>
        <a:buFont typeface="Arial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15"/>
          <p:cNvSpPr txBox="1">
            <a:spLocks noChangeArrowheads="1"/>
          </p:cNvSpPr>
          <p:nvPr/>
        </p:nvSpPr>
        <p:spPr bwMode="auto">
          <a:xfrm>
            <a:off x="0" y="0"/>
            <a:ext cx="6863815" cy="5700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lIns="63297" tIns="49846" rIns="63297" bIns="0" anchor="ctr">
            <a:noAutofit/>
          </a:bodyPr>
          <a:lstStyle>
            <a:defPPr>
              <a:defRPr lang="ja-JP"/>
            </a:defPPr>
            <a:lvl1pPr algn="ctr" eaLnBrk="0" fontAlgn="base" hangingPunct="0">
              <a:spcBef>
                <a:spcPct val="50000"/>
              </a:spcBef>
              <a:spcAft>
                <a:spcPct val="0"/>
              </a:spcAft>
              <a:defRPr sz="22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742950" indent="-285750" eaLnBrk="0" hangingPunct="0">
              <a:defRPr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2000" dirty="0" smtClean="0">
                <a:solidFill>
                  <a:schemeClr val="bg1"/>
                </a:solidFill>
              </a:rPr>
              <a:t>業務</a:t>
            </a:r>
            <a:r>
              <a:rPr lang="ja-JP" altLang="en-US" sz="2000" dirty="0">
                <a:solidFill>
                  <a:schemeClr val="bg1"/>
                </a:solidFill>
              </a:rPr>
              <a:t>改善助成金業種別事例集</a:t>
            </a:r>
            <a:r>
              <a:rPr lang="ja-JP" altLang="en-US" sz="2000" dirty="0" smtClean="0">
                <a:solidFill>
                  <a:schemeClr val="bg1"/>
                </a:solidFill>
              </a:rPr>
              <a:t>（医療・福祉編）</a:t>
            </a:r>
            <a:r>
              <a:rPr lang="en-US" altLang="ja-JP" sz="2000" dirty="0" smtClean="0">
                <a:solidFill>
                  <a:schemeClr val="bg1"/>
                </a:solidFill>
              </a:rPr>
              <a:t>【</a:t>
            </a:r>
            <a:r>
              <a:rPr lang="ja-JP" altLang="en-US" sz="2000" dirty="0" smtClean="0">
                <a:solidFill>
                  <a:schemeClr val="bg1"/>
                </a:solidFill>
              </a:rPr>
              <a:t>詳細版</a:t>
            </a:r>
            <a:r>
              <a:rPr lang="en-US" altLang="ja-JP" sz="2000" dirty="0" smtClean="0">
                <a:solidFill>
                  <a:schemeClr val="bg1"/>
                </a:solidFill>
              </a:rPr>
              <a:t>】</a:t>
            </a:r>
            <a:endParaRPr lang="ja-JP" altLang="en-US" sz="2000" dirty="0">
              <a:solidFill>
                <a:schemeClr val="bg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12288" y="624960"/>
            <a:ext cx="6598930" cy="9362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rIns="72000" rtlCol="0" anchor="ctr"/>
          <a:lstStyle/>
          <a:p>
            <a:r>
              <a:rPr lang="ja-JP" altLang="en-US" sz="1246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業務</a:t>
            </a:r>
            <a:r>
              <a:rPr lang="ja-JP" altLang="en-US" sz="1246" dirty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改善助成金は、中小企業・小規模事業者の生産性向上を支援することで、事業場内で最も低い賃金（事業場内最低賃金）の引上げを図るための制度です。</a:t>
            </a:r>
          </a:p>
          <a:p>
            <a:r>
              <a:rPr lang="ja-JP" altLang="en-US" sz="1246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具体的な業種別の導入事例として、今回は「医療・福祉」における</a:t>
            </a:r>
            <a:r>
              <a:rPr lang="ja-JP" altLang="en-US" sz="1246" dirty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生産性</a:t>
            </a:r>
            <a:r>
              <a:rPr lang="ja-JP" altLang="en-US" sz="1246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向上の設備投資の例をご紹介します。</a:t>
            </a:r>
            <a:r>
              <a:rPr lang="en-US" altLang="ja-JP" sz="1246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※</a:t>
            </a:r>
            <a:r>
              <a:rPr lang="ja-JP" altLang="en-US" sz="1246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業種は</a:t>
            </a:r>
            <a:r>
              <a:rPr lang="zh-TW" altLang="en-US" sz="1246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日本標準産業分類</a:t>
            </a:r>
            <a:r>
              <a:rPr lang="ja-JP" altLang="en-US" sz="1246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に基づく</a:t>
            </a:r>
            <a:endParaRPr lang="en-US" altLang="ja-JP" sz="1246" dirty="0" smtClean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136441" y="1619424"/>
            <a:ext cx="1060311" cy="330547"/>
          </a:xfrm>
          <a:prstGeom prst="roundRect">
            <a:avLst>
              <a:gd name="adj" fmla="val 11178"/>
            </a:avLst>
          </a:prstGeom>
          <a:solidFill>
            <a:schemeClr val="accent5"/>
          </a:solidFill>
          <a:ln w="50800" cmpd="dbl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62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福祉車両</a:t>
            </a:r>
            <a:endParaRPr lang="en-US" altLang="ja-JP" sz="1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297437" y="2021607"/>
            <a:ext cx="6268940" cy="1620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9692" tIns="74769" rIns="24923" bIns="37385" rtlCol="0" anchor="ctr">
            <a:spAutoFit/>
          </a:bodyPr>
          <a:lstStyle/>
          <a:p>
            <a:pPr>
              <a:lnSpc>
                <a:spcPts val="1108"/>
              </a:lnSpc>
              <a:spcBef>
                <a:spcPts val="415"/>
              </a:spcBef>
            </a:pPr>
            <a:r>
              <a:rPr lang="en-US" altLang="ja-JP" sz="14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生産性向上の効果</a:t>
            </a:r>
            <a:r>
              <a:rPr lang="en-US" altLang="ja-JP" sz="14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】</a:t>
            </a:r>
          </a:p>
          <a:p>
            <a:pPr>
              <a:spcBef>
                <a:spcPts val="415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○導入前</a:t>
            </a:r>
            <a:endParaRPr lang="en-US" altLang="ja-JP" sz="1200" dirty="0" smtClean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  <a:p>
            <a:pPr>
              <a:spcBef>
                <a:spcPts val="415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利用者の送迎に多くの時間がかかり、複数の従業員で対応しなければならなかった。</a:t>
            </a:r>
            <a:endParaRPr lang="en-US" altLang="ja-JP" sz="1200" dirty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  <a:p>
            <a:pPr>
              <a:lnSpc>
                <a:spcPts val="1108"/>
              </a:lnSpc>
              <a:spcBef>
                <a:spcPts val="415"/>
              </a:spcBef>
            </a:pPr>
            <a:endParaRPr lang="en-US" altLang="ja-JP" sz="969" dirty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  <a:p>
            <a:pPr>
              <a:spcBef>
                <a:spcPts val="415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○</a:t>
            </a:r>
            <a:r>
              <a:rPr lang="ja-JP" altLang="en-US" sz="1200" dirty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導入後</a:t>
            </a:r>
          </a:p>
          <a:p>
            <a:pPr>
              <a:spcBef>
                <a:spcPts val="415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利用者が車椅子に乗ったまま乗降することが可能となり、送迎にかかる人員の削減や全体の送迎時間の短縮につながった。</a:t>
            </a:r>
            <a:endParaRPr lang="ja-JP" altLang="en-US" sz="1200" dirty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71" name="二等辺三角形 70"/>
          <p:cNvSpPr/>
          <p:nvPr/>
        </p:nvSpPr>
        <p:spPr>
          <a:xfrm rot="10800000">
            <a:off x="3127278" y="2830860"/>
            <a:ext cx="445738" cy="140879"/>
          </a:xfrm>
          <a:prstGeom prst="triangl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46" dirty="0"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850870"/>
              </p:ext>
            </p:extLst>
          </p:nvPr>
        </p:nvGraphicFramePr>
        <p:xfrm>
          <a:off x="479907" y="3708642"/>
          <a:ext cx="5904656" cy="26441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87953">
                  <a:extLst>
                    <a:ext uri="{9D8B030D-6E8A-4147-A177-3AD203B41FA5}">
                      <a16:colId xmlns:a16="http://schemas.microsoft.com/office/drawing/2014/main" val="4132730656"/>
                    </a:ext>
                  </a:extLst>
                </a:gridCol>
                <a:gridCol w="1065412">
                  <a:extLst>
                    <a:ext uri="{9D8B030D-6E8A-4147-A177-3AD203B41FA5}">
                      <a16:colId xmlns:a16="http://schemas.microsoft.com/office/drawing/2014/main" val="3806734683"/>
                    </a:ext>
                  </a:extLst>
                </a:gridCol>
                <a:gridCol w="1047035">
                  <a:extLst>
                    <a:ext uri="{9D8B030D-6E8A-4147-A177-3AD203B41FA5}">
                      <a16:colId xmlns:a16="http://schemas.microsoft.com/office/drawing/2014/main" val="290488731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18249084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320342725"/>
                    </a:ext>
                  </a:extLst>
                </a:gridCol>
              </a:tblGrid>
              <a:tr h="42125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導入事例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事業内容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交付確定額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/>
                        <a:t>当助成金を利用した事業場数</a:t>
                      </a:r>
                      <a:endParaRPr kumimoji="1" lang="en-US" altLang="ja-JP" dirty="0" smtClean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台あたりの総事業費例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45526"/>
                  </a:ext>
                </a:extLst>
              </a:tr>
              <a:tr h="76076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引き上げリフト付き福祉車両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通所介護事業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児童福祉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事業　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万円～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</a:t>
                      </a:r>
                      <a:endParaRPr kumimoji="1" lang="en-US" altLang="ja-JP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事業場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万円～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350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程度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647752"/>
                  </a:ext>
                </a:extLst>
              </a:tr>
              <a:tr h="59100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スロープ付き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福祉車両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通所介護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事業　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万円～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</a:t>
                      </a:r>
                      <a:endParaRPr kumimoji="1" lang="en-US" altLang="ja-JP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事業場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130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万円～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310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程度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238777"/>
                  </a:ext>
                </a:extLst>
              </a:tr>
              <a:tr h="53197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大人数送迎可能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福祉車両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居宅介護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事業　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事業場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280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万円～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程度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692266"/>
                  </a:ext>
                </a:extLst>
              </a:tr>
            </a:tbl>
          </a:graphicData>
        </a:graphic>
      </p:graphicFrame>
      <p:sp>
        <p:nvSpPr>
          <p:cNvPr id="33" name="角丸四角形 32"/>
          <p:cNvSpPr/>
          <p:nvPr/>
        </p:nvSpPr>
        <p:spPr>
          <a:xfrm>
            <a:off x="161741" y="6431161"/>
            <a:ext cx="2115131" cy="330547"/>
          </a:xfrm>
          <a:prstGeom prst="roundRect">
            <a:avLst>
              <a:gd name="adj" fmla="val 11178"/>
            </a:avLst>
          </a:prstGeom>
          <a:solidFill>
            <a:schemeClr val="accent5"/>
          </a:solidFill>
          <a:ln w="50800" cmpd="dbl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62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歯科用チェアユニット</a:t>
            </a:r>
            <a:endParaRPr lang="en-US" altLang="ja-JP" sz="1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03142" y="6814627"/>
            <a:ext cx="6268940" cy="1742761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9692" tIns="74769" rIns="24923" bIns="37385" rtlCol="0" anchor="ctr">
            <a:spAutoFit/>
          </a:bodyPr>
          <a:lstStyle/>
          <a:p>
            <a:pPr>
              <a:lnSpc>
                <a:spcPts val="1108"/>
              </a:lnSpc>
              <a:spcBef>
                <a:spcPts val="415"/>
              </a:spcBef>
            </a:pPr>
            <a:r>
              <a:rPr lang="en-US" altLang="ja-JP" sz="1400" dirty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生産性向上の効果</a:t>
            </a:r>
            <a:r>
              <a:rPr lang="en-US" altLang="ja-JP" sz="14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】</a:t>
            </a:r>
          </a:p>
          <a:p>
            <a:pPr>
              <a:spcBef>
                <a:spcPts val="415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○導入前</a:t>
            </a:r>
            <a:endParaRPr lang="en-US" altLang="ja-JP" sz="1200" dirty="0" smtClean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  <a:p>
            <a:pPr>
              <a:spcBef>
                <a:spcPts val="415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給水管などの清掃に時間がかかり、場合によっては設備の分解や診察毎に清掃を行っていたため、作業効率が悪かった。</a:t>
            </a:r>
            <a:endParaRPr lang="en-US" altLang="ja-JP" sz="1200" dirty="0" smtClean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  <a:p>
            <a:pPr>
              <a:lnSpc>
                <a:spcPts val="1108"/>
              </a:lnSpc>
              <a:spcBef>
                <a:spcPts val="415"/>
              </a:spcBef>
            </a:pPr>
            <a:endParaRPr lang="en-US" altLang="ja-JP" sz="969" dirty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  <a:p>
            <a:pPr>
              <a:spcBef>
                <a:spcPts val="415"/>
              </a:spcBef>
            </a:pPr>
            <a:r>
              <a:rPr lang="ja-JP" altLang="en-US" sz="1200" dirty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○導入後</a:t>
            </a:r>
          </a:p>
          <a:p>
            <a:pPr>
              <a:spcBef>
                <a:spcPts val="415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自動清掃機能などにより、給水管などの清掃時間が短縮され、作業効率が向上した。</a:t>
            </a:r>
            <a:endParaRPr lang="ja-JP" altLang="en-US" sz="1200" dirty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36" name="二等辺三角形 35"/>
          <p:cNvSpPr/>
          <p:nvPr/>
        </p:nvSpPr>
        <p:spPr>
          <a:xfrm rot="10800000">
            <a:off x="3127278" y="7803604"/>
            <a:ext cx="445738" cy="140879"/>
          </a:xfrm>
          <a:prstGeom prst="triangl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46" dirty="0"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967641"/>
              </p:ext>
            </p:extLst>
          </p:nvPr>
        </p:nvGraphicFramePr>
        <p:xfrm>
          <a:off x="479907" y="8604200"/>
          <a:ext cx="5904000" cy="1154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87788">
                  <a:extLst>
                    <a:ext uri="{9D8B030D-6E8A-4147-A177-3AD203B41FA5}">
                      <a16:colId xmlns:a16="http://schemas.microsoft.com/office/drawing/2014/main" val="4132730656"/>
                    </a:ext>
                  </a:extLst>
                </a:gridCol>
                <a:gridCol w="1065293">
                  <a:extLst>
                    <a:ext uri="{9D8B030D-6E8A-4147-A177-3AD203B41FA5}">
                      <a16:colId xmlns:a16="http://schemas.microsoft.com/office/drawing/2014/main" val="3806734683"/>
                    </a:ext>
                  </a:extLst>
                </a:gridCol>
                <a:gridCol w="1046919">
                  <a:extLst>
                    <a:ext uri="{9D8B030D-6E8A-4147-A177-3AD203B41FA5}">
                      <a16:colId xmlns:a16="http://schemas.microsoft.com/office/drawing/2014/main" val="2904887315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182490846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1320342725"/>
                    </a:ext>
                  </a:extLst>
                </a:gridCol>
              </a:tblGrid>
              <a:tr h="4097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導入事例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事業内容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交付確定額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/>
                        <a:t>当助成金を利用した事業場数</a:t>
                      </a:r>
                      <a:endParaRPr kumimoji="1" lang="en-US" altLang="ja-JP" dirty="0" smtClean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台あたりの総事業費例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45526"/>
                  </a:ext>
                </a:extLst>
              </a:tr>
              <a:tr h="683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チェアユニット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（清掃機能付など）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歯科診療所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万円～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</a:t>
                      </a:r>
                      <a:endParaRPr kumimoji="1" lang="en-US" altLang="ja-JP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事業場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万円～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810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程度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647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03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800105"/>
              </p:ext>
            </p:extLst>
          </p:nvPr>
        </p:nvGraphicFramePr>
        <p:xfrm>
          <a:off x="477248" y="4666684"/>
          <a:ext cx="5904656" cy="45506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87953">
                  <a:extLst>
                    <a:ext uri="{9D8B030D-6E8A-4147-A177-3AD203B41FA5}">
                      <a16:colId xmlns:a16="http://schemas.microsoft.com/office/drawing/2014/main" val="4132730656"/>
                    </a:ext>
                  </a:extLst>
                </a:gridCol>
                <a:gridCol w="1065412">
                  <a:extLst>
                    <a:ext uri="{9D8B030D-6E8A-4147-A177-3AD203B41FA5}">
                      <a16:colId xmlns:a16="http://schemas.microsoft.com/office/drawing/2014/main" val="3806734683"/>
                    </a:ext>
                  </a:extLst>
                </a:gridCol>
                <a:gridCol w="1047035">
                  <a:extLst>
                    <a:ext uri="{9D8B030D-6E8A-4147-A177-3AD203B41FA5}">
                      <a16:colId xmlns:a16="http://schemas.microsoft.com/office/drawing/2014/main" val="290488731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18249084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320342725"/>
                    </a:ext>
                  </a:extLst>
                </a:gridCol>
              </a:tblGrid>
              <a:tr h="4439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導入事例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事業内容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交付確定額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/>
                        <a:t>当助成金を利用した事業場数</a:t>
                      </a:r>
                      <a:endParaRPr kumimoji="1" lang="en-US" altLang="ja-JP" dirty="0" smtClean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台あたりの総事業費例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45526"/>
                  </a:ext>
                </a:extLst>
              </a:tr>
              <a:tr h="80172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受発注機能付きシステム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診療予約管理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システム　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障害者福祉事業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医療業　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万円～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</a:t>
                      </a:r>
                      <a:endParaRPr kumimoji="1" lang="en-US" altLang="ja-JP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事業場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万円～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550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程度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702513"/>
                  </a:ext>
                </a:extLst>
              </a:tr>
              <a:tr h="80172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食器洗浄機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治療器具洗浄機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保育園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歯科診療所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万円～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事業場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80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万円～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j-lt"/>
                        <a:ea typeface="+mn-ea"/>
                      </a:endParaRPr>
                    </a:p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</a:rPr>
                        <a:t>300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万円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715315"/>
                  </a:ext>
                </a:extLst>
              </a:tr>
              <a:tr h="72509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POS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レジシステム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自動釣銭機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50" dirty="0" smtClean="0">
                          <a:solidFill>
                            <a:schemeClr val="tx1"/>
                          </a:solidFill>
                        </a:rPr>
                        <a:t>歯科診療所</a:t>
                      </a:r>
                      <a:endParaRPr kumimoji="1" lang="en-US" altLang="ja-JP" sz="125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5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整骨院　等</a:t>
                      </a:r>
                      <a:endParaRPr kumimoji="1" lang="en-US" altLang="ja-JP" sz="125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万円～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</a:t>
                      </a:r>
                      <a:endParaRPr kumimoji="1" lang="en-US" altLang="ja-JP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事業場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万円～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程度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85205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レントゲン装置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CT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設備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歯科診療所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万円～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万円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事業場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300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万円～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1400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万円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程度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438415"/>
                  </a:ext>
                </a:extLst>
              </a:tr>
              <a:tr h="980615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改修等における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レイアウト変更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歯科診療所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障害者就労施設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放課後デイサービス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+mn-lt"/>
                        </a:rPr>
                        <a:t>50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万円～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150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万円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事業場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万円～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220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3303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程度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272548"/>
                  </a:ext>
                </a:extLst>
              </a:tr>
            </a:tbl>
          </a:graphicData>
        </a:graphic>
      </p:graphicFrame>
      <p:sp>
        <p:nvSpPr>
          <p:cNvPr id="16" name="角丸四角形 15"/>
          <p:cNvSpPr/>
          <p:nvPr/>
        </p:nvSpPr>
        <p:spPr>
          <a:xfrm>
            <a:off x="131073" y="9489504"/>
            <a:ext cx="857389" cy="336783"/>
          </a:xfrm>
          <a:prstGeom prst="roundRect">
            <a:avLst/>
          </a:prstGeom>
          <a:solidFill>
            <a:schemeClr val="accent5"/>
          </a:solidFill>
          <a:ln w="50800" cmpd="dbl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申請先</a:t>
            </a:r>
            <a:endParaRPr lang="ja-JP" altLang="en-US" sz="1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115184" y="4287912"/>
            <a:ext cx="857389" cy="336783"/>
          </a:xfrm>
          <a:prstGeom prst="roundRect">
            <a:avLst/>
          </a:prstGeom>
          <a:solidFill>
            <a:schemeClr val="accent5"/>
          </a:solidFill>
          <a:ln w="50800" cmpd="dbl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その他</a:t>
            </a:r>
            <a:endParaRPr lang="en-US" altLang="ja-JP" sz="1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017474" y="9489504"/>
            <a:ext cx="5707496" cy="336783"/>
            <a:chOff x="1017474" y="9250223"/>
            <a:chExt cx="5707496" cy="336783"/>
          </a:xfrm>
        </p:grpSpPr>
        <p:sp>
          <p:nvSpPr>
            <p:cNvPr id="19" name="角丸四角形 18"/>
            <p:cNvSpPr/>
            <p:nvPr/>
          </p:nvSpPr>
          <p:spPr>
            <a:xfrm>
              <a:off x="1017474" y="9250223"/>
              <a:ext cx="5693492" cy="336783"/>
            </a:xfrm>
            <a:prstGeom prst="roundRect">
              <a:avLst>
                <a:gd name="adj" fmla="val 22419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031478" y="9258307"/>
              <a:ext cx="5693492" cy="279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ja-JP" altLang="en-US" sz="1100" dirty="0">
                  <a:latin typeface="ＤＦ特太ゴシック体" panose="020B0509000000000000" pitchFamily="49" charset="-128"/>
                  <a:ea typeface="ＤＦ特太ゴシック体" panose="020B0509000000000000" pitchFamily="49" charset="-128"/>
                  <a:cs typeface="Meiryo UI" panose="020B0604030504040204" pitchFamily="50" charset="-128"/>
                </a:rPr>
                <a:t>申請する事業場が所在</a:t>
              </a:r>
              <a:r>
                <a:rPr lang="ja-JP" altLang="en-US" sz="1100" dirty="0" smtClean="0">
                  <a:latin typeface="ＤＦ特太ゴシック体" panose="020B0509000000000000" pitchFamily="49" charset="-128"/>
                  <a:ea typeface="ＤＦ特太ゴシック体" panose="020B0509000000000000" pitchFamily="49" charset="-128"/>
                  <a:cs typeface="Meiryo UI" panose="020B0604030504040204" pitchFamily="50" charset="-128"/>
                </a:rPr>
                <a:t>する</a:t>
              </a:r>
              <a:r>
                <a:rPr kumimoji="1" lang="ja-JP" altLang="en-US" sz="1100" dirty="0" smtClean="0">
                  <a:latin typeface="ＤＦ特太ゴシック体" panose="020B0509000000000000" pitchFamily="49" charset="-128"/>
                  <a:ea typeface="ＤＦ特太ゴシック体" panose="020B0509000000000000" pitchFamily="49" charset="-128"/>
                  <a:cs typeface="Meiryo UI" panose="020B0604030504040204" pitchFamily="50" charset="-128"/>
                </a:rPr>
                <a:t>都道府県労働局</a:t>
              </a:r>
              <a:r>
                <a:rPr lang="ja-JP" altLang="en-US" sz="1100" dirty="0" smtClean="0">
                  <a:latin typeface="ＤＦ特太ゴシック体" panose="020B0509000000000000" pitchFamily="49" charset="-128"/>
                  <a:ea typeface="ＤＦ特太ゴシック体" panose="020B0509000000000000" pitchFamily="49" charset="-128"/>
                  <a:cs typeface="Meiryo UI" panose="020B0604030504040204" pitchFamily="50" charset="-128"/>
                </a:rPr>
                <a:t>雇用環境・均等部（室）にお尋ねください。</a:t>
              </a:r>
              <a:endParaRPr kumimoji="1" lang="ja-JP" altLang="en-US" sz="110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1" name="角丸四角形 10"/>
          <p:cNvSpPr/>
          <p:nvPr/>
        </p:nvSpPr>
        <p:spPr>
          <a:xfrm>
            <a:off x="297437" y="9182884"/>
            <a:ext cx="6268940" cy="285412"/>
          </a:xfrm>
          <a:prstGeom prst="roundRect">
            <a:avLst/>
          </a:prstGeom>
          <a:noFill/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9692" tIns="74769" rIns="24923" bIns="37385" rtlCol="0" anchor="ctr">
            <a:spAutoFit/>
          </a:bodyPr>
          <a:lstStyle/>
          <a:p>
            <a:pPr>
              <a:lnSpc>
                <a:spcPts val="1108"/>
              </a:lnSpc>
              <a:spcBef>
                <a:spcPts val="415"/>
              </a:spcBef>
            </a:pPr>
            <a:r>
              <a:rPr lang="en-US" altLang="ja-JP" sz="1100" dirty="0" smtClean="0">
                <a:solidFill>
                  <a:srgbClr val="FF0000"/>
                </a:solidFill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平成</a:t>
            </a:r>
            <a:r>
              <a:rPr lang="en-US" altLang="ja-JP" sz="1100" dirty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29</a:t>
            </a:r>
            <a:r>
              <a:rPr lang="ja-JP" altLang="en-US" sz="11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年度（助成上限額</a:t>
            </a:r>
            <a:r>
              <a:rPr lang="en-US" altLang="ja-JP" sz="11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200</a:t>
            </a:r>
            <a:r>
              <a:rPr lang="ja-JP" altLang="en-US" sz="11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万円）に</a:t>
            </a:r>
            <a:r>
              <a:rPr lang="ja-JP" altLang="en-US" sz="1100" dirty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基づく実績</a:t>
            </a:r>
            <a:r>
              <a:rPr lang="ja-JP" altLang="en-US" sz="11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。</a:t>
            </a:r>
            <a:endParaRPr lang="en-US" altLang="ja-JP" sz="1100" dirty="0" smtClean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31073" y="65669"/>
            <a:ext cx="2448272" cy="330547"/>
          </a:xfrm>
          <a:prstGeom prst="roundRect">
            <a:avLst>
              <a:gd name="adj" fmla="val 11178"/>
            </a:avLst>
          </a:prstGeom>
          <a:solidFill>
            <a:schemeClr val="accent5"/>
          </a:solidFill>
          <a:ln w="50800" cmpd="dbl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62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施術ベッド・医療ベッド類</a:t>
            </a:r>
            <a:endParaRPr lang="zh-TW" altLang="en-US" sz="14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64745" y="456169"/>
            <a:ext cx="6268940" cy="1764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9692" tIns="74769" rIns="24923" bIns="37385" rtlCol="0" anchor="ctr">
            <a:spAutoFit/>
          </a:bodyPr>
          <a:lstStyle/>
          <a:p>
            <a:pPr>
              <a:lnSpc>
                <a:spcPts val="1108"/>
              </a:lnSpc>
              <a:spcBef>
                <a:spcPts val="415"/>
              </a:spcBef>
            </a:pPr>
            <a:r>
              <a:rPr lang="en-US" altLang="ja-JP" sz="1400" dirty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生産性向上の効果</a:t>
            </a:r>
            <a:r>
              <a:rPr lang="en-US" altLang="ja-JP" sz="14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】</a:t>
            </a:r>
          </a:p>
          <a:p>
            <a:pPr>
              <a:spcBef>
                <a:spcPts val="415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○導入前</a:t>
            </a:r>
            <a:endParaRPr lang="en-US" altLang="ja-JP" sz="1200" dirty="0" smtClean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  <a:p>
            <a:pPr>
              <a:spcBef>
                <a:spcPts val="415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利用者の移乗や起き上がり補助を複数名で行う場合が多くあり、効率的に作業を進めることが困難であった。</a:t>
            </a:r>
            <a:endParaRPr lang="en-US" altLang="ja-JP" sz="1200" dirty="0" smtClean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  <a:p>
            <a:pPr>
              <a:lnSpc>
                <a:spcPts val="1108"/>
              </a:lnSpc>
              <a:spcBef>
                <a:spcPts val="415"/>
              </a:spcBef>
            </a:pPr>
            <a:endParaRPr lang="en-US" altLang="ja-JP" sz="969" dirty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  <a:p>
            <a:pPr>
              <a:spcBef>
                <a:spcPts val="415"/>
              </a:spcBef>
            </a:pPr>
            <a:r>
              <a:rPr lang="ja-JP" altLang="en-US" sz="1200" dirty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○導入後</a:t>
            </a:r>
          </a:p>
          <a:p>
            <a:pPr>
              <a:spcBef>
                <a:spcPts val="415"/>
              </a:spcBef>
            </a:pPr>
            <a:r>
              <a:rPr lang="ja-JP" altLang="en-US" sz="12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ベッドの高さ調節などが可能になったことで、</a:t>
            </a:r>
            <a:r>
              <a:rPr lang="en-US" altLang="ja-JP" sz="12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1</a:t>
            </a:r>
            <a:r>
              <a:rPr lang="ja-JP" altLang="en-US" sz="1200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  <a:cs typeface="メイリオ" panose="020B0604030504040204" pitchFamily="50" charset="-128"/>
              </a:rPr>
              <a:t>人でスムーズに作業を行うことが可能となり、作業効率が向上した。</a:t>
            </a:r>
            <a:endParaRPr lang="ja-JP" altLang="en-US" sz="1200" dirty="0">
              <a:solidFill>
                <a:schemeClr val="tx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17" name="二等辺三角形 16"/>
          <p:cNvSpPr/>
          <p:nvPr/>
        </p:nvSpPr>
        <p:spPr>
          <a:xfrm rot="10800000">
            <a:off x="3206707" y="1373808"/>
            <a:ext cx="445738" cy="140879"/>
          </a:xfrm>
          <a:prstGeom prst="triangl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46" dirty="0">
              <a:latin typeface="ＤＦ特太ゴシック体" panose="020B0509000000000000" pitchFamily="49" charset="-128"/>
              <a:ea typeface="ＤＦ特太ゴシック体" panose="020B0509000000000000" pitchFamily="49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61509"/>
              </p:ext>
            </p:extLst>
          </p:nvPr>
        </p:nvGraphicFramePr>
        <p:xfrm>
          <a:off x="471282" y="2270899"/>
          <a:ext cx="5904656" cy="187704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87953">
                  <a:extLst>
                    <a:ext uri="{9D8B030D-6E8A-4147-A177-3AD203B41FA5}">
                      <a16:colId xmlns:a16="http://schemas.microsoft.com/office/drawing/2014/main" val="4132730656"/>
                    </a:ext>
                  </a:extLst>
                </a:gridCol>
                <a:gridCol w="1065412">
                  <a:extLst>
                    <a:ext uri="{9D8B030D-6E8A-4147-A177-3AD203B41FA5}">
                      <a16:colId xmlns:a16="http://schemas.microsoft.com/office/drawing/2014/main" val="3806734683"/>
                    </a:ext>
                  </a:extLst>
                </a:gridCol>
                <a:gridCol w="1047035">
                  <a:extLst>
                    <a:ext uri="{9D8B030D-6E8A-4147-A177-3AD203B41FA5}">
                      <a16:colId xmlns:a16="http://schemas.microsoft.com/office/drawing/2014/main" val="290488731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18249084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320342725"/>
                    </a:ext>
                  </a:extLst>
                </a:gridCol>
              </a:tblGrid>
              <a:tr h="4124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導入事例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事業内容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交付確定額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/>
                        <a:t>当助成金を利用した事業場数</a:t>
                      </a:r>
                      <a:endParaRPr kumimoji="1" lang="en-US" altLang="ja-JP" dirty="0" smtClean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台あたりの総事業費例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45526"/>
                  </a:ext>
                </a:extLst>
              </a:tr>
              <a:tr h="74483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電動式ベッド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（調節機能付）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通所介護事業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整体院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万円～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140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万円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事業場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万円～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200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万円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程度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647752"/>
                  </a:ext>
                </a:extLst>
              </a:tr>
              <a:tr h="57863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ウォーターベッド型マッサージ器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通所介護事業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整骨院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万円～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事業場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万円～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万円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程度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850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688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7269</TotalTime>
  <Words>656</Words>
  <Application>Microsoft Office PowerPoint</Application>
  <PresentationFormat>A4 210 x 297 mm</PresentationFormat>
  <Paragraphs>145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ＤＦ特太ゴシック体</vt:lpstr>
      <vt:lpstr>Meiryo UI</vt:lpstr>
      <vt:lpstr>ＭＳ Ｐゴシック</vt:lpstr>
      <vt:lpstr>メイリオ</vt:lpstr>
      <vt:lpstr>Arial</vt:lpstr>
      <vt:lpstr>Calibri</vt:lpstr>
      <vt:lpstr>1_Office 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IS-TA</dc:creator>
  <cp:lastModifiedBy>武田 浩一(takeda-kouichi.m79)</cp:lastModifiedBy>
  <cp:revision>388</cp:revision>
  <cp:lastPrinted>2020-01-20T06:13:33Z</cp:lastPrinted>
  <dcterms:created xsi:type="dcterms:W3CDTF">2017-05-21T01:57:17Z</dcterms:created>
  <dcterms:modified xsi:type="dcterms:W3CDTF">2020-02-21T05:31:16Z</dcterms:modified>
</cp:coreProperties>
</file>